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6" r:id="rId9"/>
    <p:sldId id="285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OneDrive\Documents\MST\Classes\S6\Eng%203304\Research%20Project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OneDrive\Documents\MST\Classes\S6\Eng%203304\Research%20Project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OneDrive\Documents\MST\Classes\S6\Eng%203304\Research%20Project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OneDrive\Documents\MST\Classes\S6\Eng%203304\Research%20Project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dre\OneDrive\Documents\MST\Classes\S6\Eng%203304\Research%20Project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Address Terms for DT/JB Across Hashtags</a:t>
            </a:r>
          </a:p>
        </c:rich>
      </c:tx>
      <c:layout>
        <c:manualLayout>
          <c:xMode val="edge"/>
          <c:yMode val="edge"/>
          <c:x val="0.34292660229672395"/>
          <c:y val="2.80701187952188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Tables!$I$3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Tables!$J$2:$O$2</c:f>
              <c:strCache>
                <c:ptCount val="6"/>
                <c:pt idx="0">
                  <c:v>DT-TL</c:v>
                </c:pt>
                <c:pt idx="1">
                  <c:v>DT-F</c:v>
                </c:pt>
                <c:pt idx="2">
                  <c:v>DT-L</c:v>
                </c:pt>
                <c:pt idx="3">
                  <c:v>JB-TL</c:v>
                </c:pt>
                <c:pt idx="4">
                  <c:v>JB-F</c:v>
                </c:pt>
                <c:pt idx="5">
                  <c:v>JB-L</c:v>
                </c:pt>
              </c:strCache>
            </c:strRef>
          </c:cat>
          <c:val>
            <c:numRef>
              <c:f>Tables!$J$3:$O$3</c:f>
              <c:numCache>
                <c:formatCode>General</c:formatCode>
                <c:ptCount val="6"/>
                <c:pt idx="0" formatCode="0.00%">
                  <c:v>9.7378277153558051E-3</c:v>
                </c:pt>
                <c:pt idx="1">
                  <c:v>1.6853932584269662E-2</c:v>
                </c:pt>
                <c:pt idx="2">
                  <c:v>0.9029962546816479</c:v>
                </c:pt>
                <c:pt idx="3">
                  <c:v>4.0355125100887811E-4</c:v>
                </c:pt>
                <c:pt idx="4">
                  <c:v>0.16545601291364004</c:v>
                </c:pt>
                <c:pt idx="5">
                  <c:v>0.64326069410815179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E4-4F84-AC23-0D12AAB89E75}"/>
            </c:ext>
          </c:extLst>
        </c:ser>
        <c:ser>
          <c:idx val="1"/>
          <c:order val="1"/>
          <c:tx>
            <c:strRef>
              <c:f>Tables!$I$4</c:f>
              <c:strCache>
                <c:ptCount val="1"/>
                <c:pt idx="0">
                  <c:v>BH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Tables!$J$2:$O$2</c:f>
              <c:strCache>
                <c:ptCount val="6"/>
                <c:pt idx="0">
                  <c:v>DT-TL</c:v>
                </c:pt>
                <c:pt idx="1">
                  <c:v>DT-F</c:v>
                </c:pt>
                <c:pt idx="2">
                  <c:v>DT-L</c:v>
                </c:pt>
                <c:pt idx="3">
                  <c:v>JB-TL</c:v>
                </c:pt>
                <c:pt idx="4">
                  <c:v>JB-F</c:v>
                </c:pt>
                <c:pt idx="5">
                  <c:v>JB-L</c:v>
                </c:pt>
              </c:strCache>
            </c:strRef>
          </c:cat>
          <c:val>
            <c:numRef>
              <c:f>Tables!$J$4:$O$4</c:f>
              <c:numCache>
                <c:formatCode>General</c:formatCode>
                <c:ptCount val="6"/>
                <c:pt idx="0" formatCode="0.00%">
                  <c:v>1.6687892494839929E-2</c:v>
                </c:pt>
                <c:pt idx="1">
                  <c:v>2.3187387466514425E-2</c:v>
                </c:pt>
                <c:pt idx="2">
                  <c:v>0.90575732291071975</c:v>
                </c:pt>
                <c:pt idx="3">
                  <c:v>1.1068749231336859E-3</c:v>
                </c:pt>
                <c:pt idx="4">
                  <c:v>0.18583200098388883</c:v>
                </c:pt>
                <c:pt idx="5">
                  <c:v>0.62852047718607795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E4-4F84-AC23-0D12AAB89E75}"/>
            </c:ext>
          </c:extLst>
        </c:ser>
        <c:ser>
          <c:idx val="2"/>
          <c:order val="2"/>
          <c:tx>
            <c:strRef>
              <c:f>Tables!$I$5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Tables!$J$2:$O$2</c:f>
              <c:strCache>
                <c:ptCount val="6"/>
                <c:pt idx="0">
                  <c:v>DT-TL</c:v>
                </c:pt>
                <c:pt idx="1">
                  <c:v>DT-F</c:v>
                </c:pt>
                <c:pt idx="2">
                  <c:v>DT-L</c:v>
                </c:pt>
                <c:pt idx="3">
                  <c:v>JB-TL</c:v>
                </c:pt>
                <c:pt idx="4">
                  <c:v>JB-F</c:v>
                </c:pt>
                <c:pt idx="5">
                  <c:v>JB-L</c:v>
                </c:pt>
              </c:strCache>
            </c:strRef>
          </c:cat>
          <c:val>
            <c:numRef>
              <c:f>Tables!$J$5:$O$5</c:f>
              <c:numCache>
                <c:formatCode>General</c:formatCode>
                <c:ptCount val="6"/>
                <c:pt idx="0" formatCode="0.00%">
                  <c:v>4.2284108329075115E-2</c:v>
                </c:pt>
                <c:pt idx="1">
                  <c:v>1.9353602452733775E-2</c:v>
                </c:pt>
                <c:pt idx="2">
                  <c:v>0.84210526315789469</c:v>
                </c:pt>
                <c:pt idx="3">
                  <c:v>5.5653464428160649E-4</c:v>
                </c:pt>
                <c:pt idx="4">
                  <c:v>7.9769965680363597E-2</c:v>
                </c:pt>
                <c:pt idx="5">
                  <c:v>0.73110101103793712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E4-4F84-AC23-0D12AAB89E75}"/>
            </c:ext>
          </c:extLst>
        </c:ser>
        <c:ser>
          <c:idx val="3"/>
          <c:order val="3"/>
          <c:tx>
            <c:strRef>
              <c:f>Tables!$I$6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Tables!$J$2:$O$2</c:f>
              <c:strCache>
                <c:ptCount val="6"/>
                <c:pt idx="0">
                  <c:v>DT-TL</c:v>
                </c:pt>
                <c:pt idx="1">
                  <c:v>DT-F</c:v>
                </c:pt>
                <c:pt idx="2">
                  <c:v>DT-L</c:v>
                </c:pt>
                <c:pt idx="3">
                  <c:v>JB-TL</c:v>
                </c:pt>
                <c:pt idx="4">
                  <c:v>JB-F</c:v>
                </c:pt>
                <c:pt idx="5">
                  <c:v>JB-L</c:v>
                </c:pt>
              </c:strCache>
            </c:strRef>
          </c:cat>
          <c:val>
            <c:numRef>
              <c:f>Tables!$J$6:$O$6</c:f>
              <c:numCache>
                <c:formatCode>General</c:formatCode>
                <c:ptCount val="6"/>
                <c:pt idx="0" formatCode="0.00%">
                  <c:v>0.11471538053694511</c:v>
                </c:pt>
                <c:pt idx="1">
                  <c:v>2.2461078710174966E-2</c:v>
                </c:pt>
                <c:pt idx="2">
                  <c:v>0.80286306453945144</c:v>
                </c:pt>
                <c:pt idx="3">
                  <c:v>2.8774908279979855E-4</c:v>
                </c:pt>
                <c:pt idx="4">
                  <c:v>0.17941155312567442</c:v>
                </c:pt>
                <c:pt idx="5">
                  <c:v>0.68081432990432345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DE4-4F84-AC23-0D12AAB89E75}"/>
            </c:ext>
          </c:extLst>
        </c:ser>
        <c:ser>
          <c:idx val="4"/>
          <c:order val="4"/>
          <c:tx>
            <c:strRef>
              <c:f>Tables!$I$7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Tables!$J$2:$O$2</c:f>
              <c:strCache>
                <c:ptCount val="6"/>
                <c:pt idx="0">
                  <c:v>DT-TL</c:v>
                </c:pt>
                <c:pt idx="1">
                  <c:v>DT-F</c:v>
                </c:pt>
                <c:pt idx="2">
                  <c:v>DT-L</c:v>
                </c:pt>
                <c:pt idx="3">
                  <c:v>JB-TL</c:v>
                </c:pt>
                <c:pt idx="4">
                  <c:v>JB-F</c:v>
                </c:pt>
                <c:pt idx="5">
                  <c:v>JB-L</c:v>
                </c:pt>
              </c:strCache>
            </c:strRef>
          </c:cat>
          <c:val>
            <c:numRef>
              <c:f>Tables!$J$7:$O$7</c:f>
              <c:numCache>
                <c:formatCode>General</c:formatCode>
                <c:ptCount val="6"/>
                <c:pt idx="0" formatCode="0.00%">
                  <c:v>0.16170861937452327</c:v>
                </c:pt>
                <c:pt idx="1">
                  <c:v>6.7887109077040431E-2</c:v>
                </c:pt>
                <c:pt idx="2">
                  <c:v>0.70861937452326473</c:v>
                </c:pt>
                <c:pt idx="3">
                  <c:v>0</c:v>
                </c:pt>
                <c:pt idx="4">
                  <c:v>0.19211822660098521</c:v>
                </c:pt>
                <c:pt idx="5">
                  <c:v>0.61330049261083741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E4-4F84-AC23-0D12AAB89E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453808"/>
        <c:axId val="446566168"/>
      </c:barChart>
      <c:catAx>
        <c:axId val="570453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566168"/>
        <c:crosses val="autoZero"/>
        <c:auto val="1"/>
        <c:lblAlgn val="ctr"/>
        <c:lblOffset val="100"/>
        <c:noMultiLvlLbl val="0"/>
      </c:catAx>
      <c:valAx>
        <c:axId val="44656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453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Differential Use of F/L for DT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Tables!$B$39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Tables!$C$38:$H$38</c:f>
              <c:strCache>
                <c:ptCount val="6"/>
                <c:pt idx="0">
                  <c:v>F:DT-JB</c:v>
                </c:pt>
                <c:pt idx="1">
                  <c:v>L:DT-JB</c:v>
                </c:pt>
                <c:pt idx="2">
                  <c:v>F:DT-MP</c:v>
                </c:pt>
                <c:pt idx="3">
                  <c:v>L:DT-MP</c:v>
                </c:pt>
                <c:pt idx="4">
                  <c:v>F:DT-KH</c:v>
                </c:pt>
                <c:pt idx="5">
                  <c:v>L:DT-KH</c:v>
                </c:pt>
              </c:strCache>
            </c:strRef>
          </c:cat>
          <c:val>
            <c:numRef>
              <c:f>Tables!$C$39:$H$39</c:f>
              <c:numCache>
                <c:formatCode>0.0%</c:formatCode>
                <c:ptCount val="6"/>
                <c:pt idx="0">
                  <c:v>-0.14860208032937039</c:v>
                </c:pt>
                <c:pt idx="1">
                  <c:v>0.25973556057349612</c:v>
                </c:pt>
                <c:pt idx="2">
                  <c:v>-0.14981273408239698</c:v>
                </c:pt>
                <c:pt idx="3">
                  <c:v>0.20855181023720348</c:v>
                </c:pt>
                <c:pt idx="4">
                  <c:v>-0.21439606741573036</c:v>
                </c:pt>
                <c:pt idx="5">
                  <c:v>0.4029962546816479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03-4BF8-8E08-8F516E070AAF}"/>
            </c:ext>
          </c:extLst>
        </c:ser>
        <c:ser>
          <c:idx val="1"/>
          <c:order val="1"/>
          <c:tx>
            <c:strRef>
              <c:f>Tables!$B$40</c:f>
              <c:strCache>
                <c:ptCount val="1"/>
                <c:pt idx="0">
                  <c:v>BH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Tables!$C$38:$H$38</c:f>
              <c:strCache>
                <c:ptCount val="6"/>
                <c:pt idx="0">
                  <c:v>F:DT-JB</c:v>
                </c:pt>
                <c:pt idx="1">
                  <c:v>L:DT-JB</c:v>
                </c:pt>
                <c:pt idx="2">
                  <c:v>F:DT-MP</c:v>
                </c:pt>
                <c:pt idx="3">
                  <c:v>L:DT-MP</c:v>
                </c:pt>
                <c:pt idx="4">
                  <c:v>F:DT-KH</c:v>
                </c:pt>
                <c:pt idx="5">
                  <c:v>L:DT-KH</c:v>
                </c:pt>
              </c:strCache>
            </c:strRef>
          </c:cat>
          <c:val>
            <c:numRef>
              <c:f>Tables!$C$40:$H$40</c:f>
              <c:numCache>
                <c:formatCode>0.0%</c:formatCode>
                <c:ptCount val="6"/>
                <c:pt idx="0">
                  <c:v>-0.16264461351737441</c:v>
                </c:pt>
                <c:pt idx="1">
                  <c:v>0.2772368457246418</c:v>
                </c:pt>
                <c:pt idx="2">
                  <c:v>-0.2391502748711479</c:v>
                </c:pt>
                <c:pt idx="3">
                  <c:v>0.30315992031331718</c:v>
                </c:pt>
                <c:pt idx="4">
                  <c:v>-0.29169892741980047</c:v>
                </c:pt>
                <c:pt idx="5">
                  <c:v>0.49005590720930403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03-4BF8-8E08-8F516E070AAF}"/>
            </c:ext>
          </c:extLst>
        </c:ser>
        <c:ser>
          <c:idx val="2"/>
          <c:order val="2"/>
          <c:tx>
            <c:strRef>
              <c:f>Tables!$B$41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Tables!$C$38:$H$38</c:f>
              <c:strCache>
                <c:ptCount val="6"/>
                <c:pt idx="0">
                  <c:v>F:DT-JB</c:v>
                </c:pt>
                <c:pt idx="1">
                  <c:v>L:DT-JB</c:v>
                </c:pt>
                <c:pt idx="2">
                  <c:v>F:DT-MP</c:v>
                </c:pt>
                <c:pt idx="3">
                  <c:v>L:DT-MP</c:v>
                </c:pt>
                <c:pt idx="4">
                  <c:v>F:DT-KH</c:v>
                </c:pt>
                <c:pt idx="5">
                  <c:v>L:DT-KH</c:v>
                </c:pt>
              </c:strCache>
            </c:strRef>
          </c:cat>
          <c:val>
            <c:numRef>
              <c:f>Tables!$C$41:$H$41</c:f>
              <c:numCache>
                <c:formatCode>0.0%</c:formatCode>
                <c:ptCount val="6"/>
                <c:pt idx="0">
                  <c:v>-6.0416363227629818E-2</c:v>
                </c:pt>
                <c:pt idx="1">
                  <c:v>0.11100425211995757</c:v>
                </c:pt>
                <c:pt idx="2">
                  <c:v>-0.25573933435024021</c:v>
                </c:pt>
                <c:pt idx="3">
                  <c:v>0.41831344159655642</c:v>
                </c:pt>
                <c:pt idx="4">
                  <c:v>-0.16684574037311509</c:v>
                </c:pt>
                <c:pt idx="5">
                  <c:v>0.29555542745143248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03-4BF8-8E08-8F516E070AAF}"/>
            </c:ext>
          </c:extLst>
        </c:ser>
        <c:ser>
          <c:idx val="3"/>
          <c:order val="3"/>
          <c:tx>
            <c:strRef>
              <c:f>Tables!$B$42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Tables!$C$38:$H$38</c:f>
              <c:strCache>
                <c:ptCount val="6"/>
                <c:pt idx="0">
                  <c:v>F:DT-JB</c:v>
                </c:pt>
                <c:pt idx="1">
                  <c:v>L:DT-JB</c:v>
                </c:pt>
                <c:pt idx="2">
                  <c:v>F:DT-MP</c:v>
                </c:pt>
                <c:pt idx="3">
                  <c:v>L:DT-MP</c:v>
                </c:pt>
                <c:pt idx="4">
                  <c:v>F:DT-KH</c:v>
                </c:pt>
                <c:pt idx="5">
                  <c:v>L:DT-KH</c:v>
                </c:pt>
              </c:strCache>
            </c:strRef>
          </c:cat>
          <c:val>
            <c:numRef>
              <c:f>Tables!$C$42:$H$42</c:f>
              <c:numCache>
                <c:formatCode>0.0%</c:formatCode>
                <c:ptCount val="6"/>
                <c:pt idx="0">
                  <c:v>-0.15695047441549945</c:v>
                </c:pt>
                <c:pt idx="1">
                  <c:v>0.122048734635128</c:v>
                </c:pt>
                <c:pt idx="2">
                  <c:v>-0.31087225462315837</c:v>
                </c:pt>
                <c:pt idx="3">
                  <c:v>0.33619639787278477</c:v>
                </c:pt>
                <c:pt idx="4">
                  <c:v>-0.33434643302691425</c:v>
                </c:pt>
                <c:pt idx="5">
                  <c:v>0.34824647612004611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03-4BF8-8E08-8F516E070AAF}"/>
            </c:ext>
          </c:extLst>
        </c:ser>
        <c:ser>
          <c:idx val="4"/>
          <c:order val="4"/>
          <c:tx>
            <c:strRef>
              <c:f>Tables!$B$43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Tables!$C$38:$H$38</c:f>
              <c:strCache>
                <c:ptCount val="6"/>
                <c:pt idx="0">
                  <c:v>F:DT-JB</c:v>
                </c:pt>
                <c:pt idx="1">
                  <c:v>L:DT-JB</c:v>
                </c:pt>
                <c:pt idx="2">
                  <c:v>F:DT-MP</c:v>
                </c:pt>
                <c:pt idx="3">
                  <c:v>L:DT-MP</c:v>
                </c:pt>
                <c:pt idx="4">
                  <c:v>F:DT-KH</c:v>
                </c:pt>
                <c:pt idx="5">
                  <c:v>L:DT-KH</c:v>
                </c:pt>
              </c:strCache>
            </c:strRef>
          </c:cat>
          <c:val>
            <c:numRef>
              <c:f>Tables!$C$43:$H$43</c:f>
              <c:numCache>
                <c:formatCode>0.0%</c:formatCode>
                <c:ptCount val="6"/>
                <c:pt idx="0">
                  <c:v>-0.12423111752394478</c:v>
                </c:pt>
                <c:pt idx="1">
                  <c:v>9.5318881912427322E-2</c:v>
                </c:pt>
                <c:pt idx="2">
                  <c:v>5.2014093204024558E-2</c:v>
                </c:pt>
                <c:pt idx="3">
                  <c:v>-8.5031419127528873E-2</c:v>
                </c:pt>
                <c:pt idx="4">
                  <c:v>-0.23308376470936731</c:v>
                </c:pt>
                <c:pt idx="5">
                  <c:v>0.37852228714462394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03-4BF8-8E08-8F516E070A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0823608"/>
        <c:axId val="720824264"/>
      </c:barChart>
      <c:catAx>
        <c:axId val="720823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824264"/>
        <c:crosses val="autoZero"/>
        <c:auto val="1"/>
        <c:lblAlgn val="ctr"/>
        <c:lblOffset val="100"/>
        <c:noMultiLvlLbl val="0"/>
      </c:catAx>
      <c:valAx>
        <c:axId val="72082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823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Differential Use of F/L for JB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Tables!$B$46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Tables!$C$45:$H$45</c:f>
              <c:strCache>
                <c:ptCount val="6"/>
                <c:pt idx="0">
                  <c:v>F:JB-DT</c:v>
                </c:pt>
                <c:pt idx="1">
                  <c:v>L:JB-DT</c:v>
                </c:pt>
                <c:pt idx="2">
                  <c:v>F:JB-KH</c:v>
                </c:pt>
                <c:pt idx="3">
                  <c:v>L:JB-KH</c:v>
                </c:pt>
                <c:pt idx="4">
                  <c:v>F:JB-MP</c:v>
                </c:pt>
                <c:pt idx="5">
                  <c:v>L:JB-MP</c:v>
                </c:pt>
              </c:strCache>
            </c:strRef>
          </c:cat>
          <c:val>
            <c:numRef>
              <c:f>Tables!$C$46:$H$46</c:f>
              <c:numCache>
                <c:formatCode>0.0%</c:formatCode>
                <c:ptCount val="6"/>
                <c:pt idx="0">
                  <c:v>0.14860208032937039</c:v>
                </c:pt>
                <c:pt idx="1">
                  <c:v>-0.25973556057349612</c:v>
                </c:pt>
                <c:pt idx="2">
                  <c:v>-6.5793987086359973E-2</c:v>
                </c:pt>
                <c:pt idx="3">
                  <c:v>0.14326069410815179</c:v>
                </c:pt>
                <c:pt idx="4">
                  <c:v>-1.2106537530266193E-3</c:v>
                </c:pt>
                <c:pt idx="5">
                  <c:v>-5.1183750336292633E-2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86-4385-9482-CDBD781E4BD5}"/>
            </c:ext>
          </c:extLst>
        </c:ser>
        <c:ser>
          <c:idx val="1"/>
          <c:order val="1"/>
          <c:tx>
            <c:strRef>
              <c:f>Tables!$B$47</c:f>
              <c:strCache>
                <c:ptCount val="1"/>
                <c:pt idx="0">
                  <c:v>BH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Tables!$C$45:$H$45</c:f>
              <c:strCache>
                <c:ptCount val="6"/>
                <c:pt idx="0">
                  <c:v>F:JB-DT</c:v>
                </c:pt>
                <c:pt idx="1">
                  <c:v>L:JB-DT</c:v>
                </c:pt>
                <c:pt idx="2">
                  <c:v>F:JB-KH</c:v>
                </c:pt>
                <c:pt idx="3">
                  <c:v>L:JB-KH</c:v>
                </c:pt>
                <c:pt idx="4">
                  <c:v>F:JB-MP</c:v>
                </c:pt>
                <c:pt idx="5">
                  <c:v>L:JB-MP</c:v>
                </c:pt>
              </c:strCache>
            </c:strRef>
          </c:cat>
          <c:val>
            <c:numRef>
              <c:f>Tables!$C$47:$H$47</c:f>
              <c:numCache>
                <c:formatCode>0.0%</c:formatCode>
                <c:ptCount val="6"/>
                <c:pt idx="0">
                  <c:v>0.16264461351737441</c:v>
                </c:pt>
                <c:pt idx="1">
                  <c:v>-0.2772368457246418</c:v>
                </c:pt>
                <c:pt idx="2">
                  <c:v>-0.12905431390242608</c:v>
                </c:pt>
                <c:pt idx="3">
                  <c:v>0.21281906148466223</c:v>
                </c:pt>
                <c:pt idx="4">
                  <c:v>-7.6505661353773485E-2</c:v>
                </c:pt>
                <c:pt idx="5">
                  <c:v>2.5923074588675377E-2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86-4385-9482-CDBD781E4BD5}"/>
            </c:ext>
          </c:extLst>
        </c:ser>
        <c:ser>
          <c:idx val="2"/>
          <c:order val="2"/>
          <c:tx>
            <c:strRef>
              <c:f>Tables!$B$48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Tables!$C$45:$H$45</c:f>
              <c:strCache>
                <c:ptCount val="6"/>
                <c:pt idx="0">
                  <c:v>F:JB-DT</c:v>
                </c:pt>
                <c:pt idx="1">
                  <c:v>L:JB-DT</c:v>
                </c:pt>
                <c:pt idx="2">
                  <c:v>F:JB-KH</c:v>
                </c:pt>
                <c:pt idx="3">
                  <c:v>L:JB-KH</c:v>
                </c:pt>
                <c:pt idx="4">
                  <c:v>F:JB-MP</c:v>
                </c:pt>
                <c:pt idx="5">
                  <c:v>L:JB-MP</c:v>
                </c:pt>
              </c:strCache>
            </c:strRef>
          </c:cat>
          <c:val>
            <c:numRef>
              <c:f>Tables!$C$48:$H$48</c:f>
              <c:numCache>
                <c:formatCode>0.0%</c:formatCode>
                <c:ptCount val="6"/>
                <c:pt idx="0">
                  <c:v>6.0416363227629818E-2</c:v>
                </c:pt>
                <c:pt idx="1">
                  <c:v>-0.11100425211995757</c:v>
                </c:pt>
                <c:pt idx="2">
                  <c:v>-0.10642937714548525</c:v>
                </c:pt>
                <c:pt idx="3">
                  <c:v>0.18455117533147491</c:v>
                </c:pt>
                <c:pt idx="4">
                  <c:v>-0.19532297112261038</c:v>
                </c:pt>
                <c:pt idx="5">
                  <c:v>0.30730918947659885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86-4385-9482-CDBD781E4BD5}"/>
            </c:ext>
          </c:extLst>
        </c:ser>
        <c:ser>
          <c:idx val="3"/>
          <c:order val="3"/>
          <c:tx>
            <c:strRef>
              <c:f>Tables!$B$49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Tables!$C$45:$H$45</c:f>
              <c:strCache>
                <c:ptCount val="6"/>
                <c:pt idx="0">
                  <c:v>F:JB-DT</c:v>
                </c:pt>
                <c:pt idx="1">
                  <c:v>L:JB-DT</c:v>
                </c:pt>
                <c:pt idx="2">
                  <c:v>F:JB-KH</c:v>
                </c:pt>
                <c:pt idx="3">
                  <c:v>L:JB-KH</c:v>
                </c:pt>
                <c:pt idx="4">
                  <c:v>F:JB-MP</c:v>
                </c:pt>
                <c:pt idx="5">
                  <c:v>L:JB-MP</c:v>
                </c:pt>
              </c:strCache>
            </c:strRef>
          </c:cat>
          <c:val>
            <c:numRef>
              <c:f>Tables!$C$49:$H$49</c:f>
              <c:numCache>
                <c:formatCode>0.0%</c:formatCode>
                <c:ptCount val="6"/>
                <c:pt idx="0">
                  <c:v>0.15695047441549945</c:v>
                </c:pt>
                <c:pt idx="1">
                  <c:v>-0.122048734635128</c:v>
                </c:pt>
                <c:pt idx="2">
                  <c:v>-0.17739595861141477</c:v>
                </c:pt>
                <c:pt idx="3">
                  <c:v>0.22619774148491811</c:v>
                </c:pt>
                <c:pt idx="4">
                  <c:v>-0.1539217802076589</c:v>
                </c:pt>
                <c:pt idx="5">
                  <c:v>0.21414766323765677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D86-4385-9482-CDBD781E4BD5}"/>
            </c:ext>
          </c:extLst>
        </c:ser>
        <c:ser>
          <c:idx val="4"/>
          <c:order val="4"/>
          <c:tx>
            <c:strRef>
              <c:f>Tables!$B$50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Tables!$C$45:$H$45</c:f>
              <c:strCache>
                <c:ptCount val="6"/>
                <c:pt idx="0">
                  <c:v>F:JB-DT</c:v>
                </c:pt>
                <c:pt idx="1">
                  <c:v>L:JB-DT</c:v>
                </c:pt>
                <c:pt idx="2">
                  <c:v>F:JB-KH</c:v>
                </c:pt>
                <c:pt idx="3">
                  <c:v>L:JB-KH</c:v>
                </c:pt>
                <c:pt idx="4">
                  <c:v>F:JB-MP</c:v>
                </c:pt>
                <c:pt idx="5">
                  <c:v>L:JB-MP</c:v>
                </c:pt>
              </c:strCache>
            </c:strRef>
          </c:cat>
          <c:val>
            <c:numRef>
              <c:f>Tables!$C$50:$H$50</c:f>
              <c:numCache>
                <c:formatCode>0.0%</c:formatCode>
                <c:ptCount val="6"/>
                <c:pt idx="0">
                  <c:v>0.12423111752394478</c:v>
                </c:pt>
                <c:pt idx="1">
                  <c:v>-9.5318881912427322E-2</c:v>
                </c:pt>
                <c:pt idx="2">
                  <c:v>-0.10885264718542254</c:v>
                </c:pt>
                <c:pt idx="3">
                  <c:v>0.28320340523219661</c:v>
                </c:pt>
                <c:pt idx="4">
                  <c:v>0.17624521072796934</c:v>
                </c:pt>
                <c:pt idx="5">
                  <c:v>-0.1803503010399562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86-4385-9482-CDBD781E4B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1820104"/>
        <c:axId val="901821744"/>
      </c:barChart>
      <c:catAx>
        <c:axId val="901820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821744"/>
        <c:crosses val="autoZero"/>
        <c:auto val="1"/>
        <c:lblAlgn val="ctr"/>
        <c:lblOffset val="100"/>
        <c:noMultiLvlLbl val="0"/>
      </c:catAx>
      <c:valAx>
        <c:axId val="90182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820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Differential</a:t>
            </a:r>
            <a:r>
              <a:rPr lang="en-US" baseline="0" dirty="0"/>
              <a:t> Use of F/L for MP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Tables!$B$53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Tables!$C$52:$H$52</c:f>
              <c:strCache>
                <c:ptCount val="6"/>
                <c:pt idx="0">
                  <c:v>F:MP-KH</c:v>
                </c:pt>
                <c:pt idx="1">
                  <c:v>L:MP-KH</c:v>
                </c:pt>
                <c:pt idx="2">
                  <c:v>F:MP-DT</c:v>
                </c:pt>
                <c:pt idx="3">
                  <c:v>L:MP-DT</c:v>
                </c:pt>
                <c:pt idx="4">
                  <c:v>F:MP-JB</c:v>
                </c:pt>
                <c:pt idx="5">
                  <c:v>L:MP-JB</c:v>
                </c:pt>
              </c:strCache>
            </c:strRef>
          </c:cat>
          <c:val>
            <c:numRef>
              <c:f>Tables!$C$53:$H$53</c:f>
              <c:numCache>
                <c:formatCode>0.0%</c:formatCode>
                <c:ptCount val="6"/>
                <c:pt idx="0">
                  <c:v>-6.4583333333333354E-2</c:v>
                </c:pt>
                <c:pt idx="1">
                  <c:v>0.19444444444444442</c:v>
                </c:pt>
                <c:pt idx="2">
                  <c:v>0.14981273408239698</c:v>
                </c:pt>
                <c:pt idx="3">
                  <c:v>-0.20855181023720348</c:v>
                </c:pt>
                <c:pt idx="4">
                  <c:v>1.2106537530266193E-3</c:v>
                </c:pt>
                <c:pt idx="5">
                  <c:v>5.1183750336292633E-2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F-413B-9DB7-10A5ED2E6678}"/>
            </c:ext>
          </c:extLst>
        </c:ser>
        <c:ser>
          <c:idx val="1"/>
          <c:order val="1"/>
          <c:tx>
            <c:strRef>
              <c:f>Tables!$B$54</c:f>
              <c:strCache>
                <c:ptCount val="1"/>
                <c:pt idx="0">
                  <c:v>BH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Tables!$C$52:$H$52</c:f>
              <c:strCache>
                <c:ptCount val="6"/>
                <c:pt idx="0">
                  <c:v>F:MP-KH</c:v>
                </c:pt>
                <c:pt idx="1">
                  <c:v>L:MP-KH</c:v>
                </c:pt>
                <c:pt idx="2">
                  <c:v>F:MP-DT</c:v>
                </c:pt>
                <c:pt idx="3">
                  <c:v>L:MP-DT</c:v>
                </c:pt>
                <c:pt idx="4">
                  <c:v>F:MP-JB</c:v>
                </c:pt>
                <c:pt idx="5">
                  <c:v>L:MP-JB</c:v>
                </c:pt>
              </c:strCache>
            </c:strRef>
          </c:cat>
          <c:val>
            <c:numRef>
              <c:f>Tables!$C$54:$H$54</c:f>
              <c:numCache>
                <c:formatCode>0.0%</c:formatCode>
                <c:ptCount val="6"/>
                <c:pt idx="0">
                  <c:v>-5.2548652548652597E-2</c:v>
                </c:pt>
                <c:pt idx="1">
                  <c:v>0.18689598689598685</c:v>
                </c:pt>
                <c:pt idx="2">
                  <c:v>0.2391502748711479</c:v>
                </c:pt>
                <c:pt idx="3">
                  <c:v>-0.30315992031331718</c:v>
                </c:pt>
                <c:pt idx="4">
                  <c:v>7.6505661353773485E-2</c:v>
                </c:pt>
                <c:pt idx="5">
                  <c:v>-2.5923074588675377E-2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7F-413B-9DB7-10A5ED2E6678}"/>
            </c:ext>
          </c:extLst>
        </c:ser>
        <c:ser>
          <c:idx val="2"/>
          <c:order val="2"/>
          <c:tx>
            <c:strRef>
              <c:f>Tables!$B$55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Tables!$C$52:$H$52</c:f>
              <c:strCache>
                <c:ptCount val="6"/>
                <c:pt idx="0">
                  <c:v>F:MP-KH</c:v>
                </c:pt>
                <c:pt idx="1">
                  <c:v>L:MP-KH</c:v>
                </c:pt>
                <c:pt idx="2">
                  <c:v>F:MP-DT</c:v>
                </c:pt>
                <c:pt idx="3">
                  <c:v>L:MP-DT</c:v>
                </c:pt>
                <c:pt idx="4">
                  <c:v>F:MP-JB</c:v>
                </c:pt>
                <c:pt idx="5">
                  <c:v>L:MP-JB</c:v>
                </c:pt>
              </c:strCache>
            </c:strRef>
          </c:cat>
          <c:val>
            <c:numRef>
              <c:f>Tables!$C$55:$H$55</c:f>
              <c:numCache>
                <c:formatCode>0.0%</c:formatCode>
                <c:ptCount val="6"/>
                <c:pt idx="0">
                  <c:v>8.8893593977125124E-2</c:v>
                </c:pt>
                <c:pt idx="1">
                  <c:v>-0.12275801414512394</c:v>
                </c:pt>
                <c:pt idx="2">
                  <c:v>0.25573933435024021</c:v>
                </c:pt>
                <c:pt idx="3">
                  <c:v>-0.41831344159655642</c:v>
                </c:pt>
                <c:pt idx="4">
                  <c:v>0.19532297112261038</c:v>
                </c:pt>
                <c:pt idx="5">
                  <c:v>-0.30730918947659885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7F-413B-9DB7-10A5ED2E6678}"/>
            </c:ext>
          </c:extLst>
        </c:ser>
        <c:ser>
          <c:idx val="3"/>
          <c:order val="3"/>
          <c:tx>
            <c:strRef>
              <c:f>Tables!$B$56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Tables!$C$52:$H$52</c:f>
              <c:strCache>
                <c:ptCount val="6"/>
                <c:pt idx="0">
                  <c:v>F:MP-KH</c:v>
                </c:pt>
                <c:pt idx="1">
                  <c:v>L:MP-KH</c:v>
                </c:pt>
                <c:pt idx="2">
                  <c:v>F:MP-DT</c:v>
                </c:pt>
                <c:pt idx="3">
                  <c:v>L:MP-DT</c:v>
                </c:pt>
                <c:pt idx="4">
                  <c:v>F:MP-JB</c:v>
                </c:pt>
                <c:pt idx="5">
                  <c:v>L:MP-JB</c:v>
                </c:pt>
              </c:strCache>
            </c:strRef>
          </c:cat>
          <c:val>
            <c:numRef>
              <c:f>Tables!$C$56:$H$56</c:f>
              <c:numCache>
                <c:formatCode>0.0%</c:formatCode>
                <c:ptCount val="6"/>
                <c:pt idx="0">
                  <c:v>-2.3474178403755874E-2</c:v>
                </c:pt>
                <c:pt idx="1">
                  <c:v>1.2050078247261342E-2</c:v>
                </c:pt>
                <c:pt idx="2">
                  <c:v>0.31087225462315837</c:v>
                </c:pt>
                <c:pt idx="3">
                  <c:v>-0.33619639787278477</c:v>
                </c:pt>
                <c:pt idx="4">
                  <c:v>0.1539217802076589</c:v>
                </c:pt>
                <c:pt idx="5">
                  <c:v>-0.21414766323765677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7F-413B-9DB7-10A5ED2E6678}"/>
            </c:ext>
          </c:extLst>
        </c:ser>
        <c:ser>
          <c:idx val="4"/>
          <c:order val="4"/>
          <c:tx>
            <c:strRef>
              <c:f>Tables!$B$57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Tables!$C$52:$H$52</c:f>
              <c:strCache>
                <c:ptCount val="6"/>
                <c:pt idx="0">
                  <c:v>F:MP-KH</c:v>
                </c:pt>
                <c:pt idx="1">
                  <c:v>L:MP-KH</c:v>
                </c:pt>
                <c:pt idx="2">
                  <c:v>F:MP-DT</c:v>
                </c:pt>
                <c:pt idx="3">
                  <c:v>L:MP-DT</c:v>
                </c:pt>
                <c:pt idx="4">
                  <c:v>F:MP-JB</c:v>
                </c:pt>
                <c:pt idx="5">
                  <c:v>L:MP-JB</c:v>
                </c:pt>
              </c:strCache>
            </c:strRef>
          </c:cat>
          <c:val>
            <c:numRef>
              <c:f>Tables!$C$57:$H$57</c:f>
              <c:numCache>
                <c:formatCode>0.0%</c:formatCode>
                <c:ptCount val="6"/>
                <c:pt idx="0">
                  <c:v>-0.28509785791339187</c:v>
                </c:pt>
                <c:pt idx="1">
                  <c:v>0.46355370627215281</c:v>
                </c:pt>
                <c:pt idx="2">
                  <c:v>-5.2014093204024558E-2</c:v>
                </c:pt>
                <c:pt idx="3">
                  <c:v>8.5031419127528873E-2</c:v>
                </c:pt>
                <c:pt idx="4">
                  <c:v>-0.17624521072796934</c:v>
                </c:pt>
                <c:pt idx="5">
                  <c:v>0.1803503010399562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7F-413B-9DB7-10A5ED2E6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1087640"/>
        <c:axId val="901089608"/>
      </c:barChart>
      <c:catAx>
        <c:axId val="901087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89608"/>
        <c:crosses val="autoZero"/>
        <c:auto val="1"/>
        <c:lblAlgn val="ctr"/>
        <c:lblOffset val="100"/>
        <c:noMultiLvlLbl val="0"/>
      </c:catAx>
      <c:valAx>
        <c:axId val="90108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8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Differential</a:t>
            </a:r>
            <a:r>
              <a:rPr lang="en-US" baseline="0" dirty="0"/>
              <a:t> Use of F/L for KH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Tables!$B$60</c:f>
              <c:strCache>
                <c:ptCount val="1"/>
                <c:pt idx="0">
                  <c:v>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Tables!$C$59:$H$59</c:f>
              <c:strCache>
                <c:ptCount val="6"/>
                <c:pt idx="0">
                  <c:v>F:KH-MP</c:v>
                </c:pt>
                <c:pt idx="1">
                  <c:v>L:KH-MP</c:v>
                </c:pt>
                <c:pt idx="2">
                  <c:v>F:KH-JB</c:v>
                </c:pt>
                <c:pt idx="3">
                  <c:v>L:KH-JB</c:v>
                </c:pt>
                <c:pt idx="4">
                  <c:v>F:KH-DT</c:v>
                </c:pt>
                <c:pt idx="5">
                  <c:v>L:KH-DT</c:v>
                </c:pt>
              </c:strCache>
            </c:strRef>
          </c:cat>
          <c:val>
            <c:numRef>
              <c:f>Tables!$C$60:$H$60</c:f>
              <c:numCache>
                <c:formatCode>0.0%</c:formatCode>
                <c:ptCount val="6"/>
                <c:pt idx="0">
                  <c:v>6.4583333333333354E-2</c:v>
                </c:pt>
                <c:pt idx="1">
                  <c:v>-0.19444444444444442</c:v>
                </c:pt>
                <c:pt idx="2">
                  <c:v>6.5793987086359973E-2</c:v>
                </c:pt>
                <c:pt idx="3">
                  <c:v>-0.14326069410815179</c:v>
                </c:pt>
                <c:pt idx="4">
                  <c:v>0.21439606741573036</c:v>
                </c:pt>
                <c:pt idx="5">
                  <c:v>-0.4029962546816479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A-4283-9110-CC270FBA8BB5}"/>
            </c:ext>
          </c:extLst>
        </c:ser>
        <c:ser>
          <c:idx val="1"/>
          <c:order val="1"/>
          <c:tx>
            <c:strRef>
              <c:f>Tables!$B$61</c:f>
              <c:strCache>
                <c:ptCount val="1"/>
                <c:pt idx="0">
                  <c:v>BH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Tables!$C$59:$H$59</c:f>
              <c:strCache>
                <c:ptCount val="6"/>
                <c:pt idx="0">
                  <c:v>F:KH-MP</c:v>
                </c:pt>
                <c:pt idx="1">
                  <c:v>L:KH-MP</c:v>
                </c:pt>
                <c:pt idx="2">
                  <c:v>F:KH-JB</c:v>
                </c:pt>
                <c:pt idx="3">
                  <c:v>L:KH-JB</c:v>
                </c:pt>
                <c:pt idx="4">
                  <c:v>F:KH-DT</c:v>
                </c:pt>
                <c:pt idx="5">
                  <c:v>L:KH-DT</c:v>
                </c:pt>
              </c:strCache>
            </c:strRef>
          </c:cat>
          <c:val>
            <c:numRef>
              <c:f>Tables!$C$61:$H$61</c:f>
              <c:numCache>
                <c:formatCode>0.0%</c:formatCode>
                <c:ptCount val="6"/>
                <c:pt idx="0">
                  <c:v>5.2548652548652597E-2</c:v>
                </c:pt>
                <c:pt idx="1">
                  <c:v>-0.18689598689598685</c:v>
                </c:pt>
                <c:pt idx="2">
                  <c:v>0.12905431390242608</c:v>
                </c:pt>
                <c:pt idx="3">
                  <c:v>-0.21281906148466223</c:v>
                </c:pt>
                <c:pt idx="4">
                  <c:v>0.29169892741980047</c:v>
                </c:pt>
                <c:pt idx="5">
                  <c:v>-0.49005590720930403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A-4283-9110-CC270FBA8BB5}"/>
            </c:ext>
          </c:extLst>
        </c:ser>
        <c:ser>
          <c:idx val="2"/>
          <c:order val="2"/>
          <c:tx>
            <c:strRef>
              <c:f>Tables!$B$62</c:f>
              <c:strCache>
                <c:ptCount val="1"/>
                <c:pt idx="0">
                  <c:v>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Tables!$C$59:$H$59</c:f>
              <c:strCache>
                <c:ptCount val="6"/>
                <c:pt idx="0">
                  <c:v>F:KH-MP</c:v>
                </c:pt>
                <c:pt idx="1">
                  <c:v>L:KH-MP</c:v>
                </c:pt>
                <c:pt idx="2">
                  <c:v>F:KH-JB</c:v>
                </c:pt>
                <c:pt idx="3">
                  <c:v>L:KH-JB</c:v>
                </c:pt>
                <c:pt idx="4">
                  <c:v>F:KH-DT</c:v>
                </c:pt>
                <c:pt idx="5">
                  <c:v>L:KH-DT</c:v>
                </c:pt>
              </c:strCache>
            </c:strRef>
          </c:cat>
          <c:val>
            <c:numRef>
              <c:f>Tables!$C$62:$H$62</c:f>
              <c:numCache>
                <c:formatCode>0.0%</c:formatCode>
                <c:ptCount val="6"/>
                <c:pt idx="0">
                  <c:v>-8.8893593977125124E-2</c:v>
                </c:pt>
                <c:pt idx="1">
                  <c:v>0.12275801414512394</c:v>
                </c:pt>
                <c:pt idx="2">
                  <c:v>0.10642937714548525</c:v>
                </c:pt>
                <c:pt idx="3">
                  <c:v>-0.18455117533147491</c:v>
                </c:pt>
                <c:pt idx="4">
                  <c:v>0.16684574037311509</c:v>
                </c:pt>
                <c:pt idx="5">
                  <c:v>-0.29555542745143248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A-4283-9110-CC270FBA8BB5}"/>
            </c:ext>
          </c:extLst>
        </c:ser>
        <c:ser>
          <c:idx val="3"/>
          <c:order val="3"/>
          <c:tx>
            <c:strRef>
              <c:f>Tables!$B$63</c:f>
              <c:strCache>
                <c:ptCount val="1"/>
                <c:pt idx="0">
                  <c:v>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Tables!$C$59:$H$59</c:f>
              <c:strCache>
                <c:ptCount val="6"/>
                <c:pt idx="0">
                  <c:v>F:KH-MP</c:v>
                </c:pt>
                <c:pt idx="1">
                  <c:v>L:KH-MP</c:v>
                </c:pt>
                <c:pt idx="2">
                  <c:v>F:KH-JB</c:v>
                </c:pt>
                <c:pt idx="3">
                  <c:v>L:KH-JB</c:v>
                </c:pt>
                <c:pt idx="4">
                  <c:v>F:KH-DT</c:v>
                </c:pt>
                <c:pt idx="5">
                  <c:v>L:KH-DT</c:v>
                </c:pt>
              </c:strCache>
            </c:strRef>
          </c:cat>
          <c:val>
            <c:numRef>
              <c:f>Tables!$C$63:$H$63</c:f>
              <c:numCache>
                <c:formatCode>0.0%</c:formatCode>
                <c:ptCount val="6"/>
                <c:pt idx="0">
                  <c:v>2.3474178403755874E-2</c:v>
                </c:pt>
                <c:pt idx="1">
                  <c:v>-1.2050078247261342E-2</c:v>
                </c:pt>
                <c:pt idx="2">
                  <c:v>0.17739595861141477</c:v>
                </c:pt>
                <c:pt idx="3">
                  <c:v>-0.22619774148491811</c:v>
                </c:pt>
                <c:pt idx="4">
                  <c:v>0.33434643302691425</c:v>
                </c:pt>
                <c:pt idx="5">
                  <c:v>-0.34824647612004611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8A-4283-9110-CC270FBA8BB5}"/>
            </c:ext>
          </c:extLst>
        </c:ser>
        <c:ser>
          <c:idx val="4"/>
          <c:order val="4"/>
          <c:tx>
            <c:strRef>
              <c:f>Tables!$B$64</c:f>
              <c:strCache>
                <c:ptCount val="1"/>
                <c:pt idx="0">
                  <c:v>TP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Tables!$C$59:$H$59</c:f>
              <c:strCache>
                <c:ptCount val="6"/>
                <c:pt idx="0">
                  <c:v>F:KH-MP</c:v>
                </c:pt>
                <c:pt idx="1">
                  <c:v>L:KH-MP</c:v>
                </c:pt>
                <c:pt idx="2">
                  <c:v>F:KH-JB</c:v>
                </c:pt>
                <c:pt idx="3">
                  <c:v>L:KH-JB</c:v>
                </c:pt>
                <c:pt idx="4">
                  <c:v>F:KH-DT</c:v>
                </c:pt>
                <c:pt idx="5">
                  <c:v>L:KH-DT</c:v>
                </c:pt>
              </c:strCache>
            </c:strRef>
          </c:cat>
          <c:val>
            <c:numRef>
              <c:f>Tables!$C$64:$H$64</c:f>
              <c:numCache>
                <c:formatCode>0.0%</c:formatCode>
                <c:ptCount val="6"/>
                <c:pt idx="0">
                  <c:v>0.28509785791339187</c:v>
                </c:pt>
                <c:pt idx="1">
                  <c:v>-0.46355370627215281</c:v>
                </c:pt>
                <c:pt idx="2">
                  <c:v>0.10885264718542254</c:v>
                </c:pt>
                <c:pt idx="3">
                  <c:v>-0.28320340523219661</c:v>
                </c:pt>
                <c:pt idx="4">
                  <c:v>0.23308376470936731</c:v>
                </c:pt>
                <c:pt idx="5">
                  <c:v>-0.37852228714462394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8A-4283-9110-CC270FBA8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875272"/>
        <c:axId val="718875600"/>
      </c:barChart>
      <c:catAx>
        <c:axId val="718875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875600"/>
        <c:crosses val="autoZero"/>
        <c:auto val="1"/>
        <c:lblAlgn val="ctr"/>
        <c:lblOffset val="100"/>
        <c:noMultiLvlLbl val="0"/>
      </c:catAx>
      <c:valAx>
        <c:axId val="71887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875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485073" cy="30567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The Use of Address Terms in Twitter Posts in the 2020 Presidential 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730261"/>
            <a:ext cx="3485072" cy="454215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Andrew Van Horn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ACBE-C767-4804-8B6A-734261BC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37418B7-E85C-44DA-8A93-5C250D90E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010531"/>
              </p:ext>
            </p:extLst>
          </p:nvPr>
        </p:nvGraphicFramePr>
        <p:xfrm>
          <a:off x="999546" y="1824253"/>
          <a:ext cx="28883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42">
                  <a:extLst>
                    <a:ext uri="{9D8B030D-6E8A-4147-A177-3AD203B41FA5}">
                      <a16:colId xmlns:a16="http://schemas.microsoft.com/office/drawing/2014/main" val="3358913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Hashtags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82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#Biden2020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9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#BidenHarris2020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87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#Election2020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132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#Trump2020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639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#TrumpPence2020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22199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B4BC370-6CE7-4269-9BF8-41567CB2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898244"/>
              </p:ext>
            </p:extLst>
          </p:nvPr>
        </p:nvGraphicFramePr>
        <p:xfrm>
          <a:off x="6434671" y="2302377"/>
          <a:ext cx="5045166" cy="1114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738">
                  <a:extLst>
                    <a:ext uri="{9D8B030D-6E8A-4147-A177-3AD203B41FA5}">
                      <a16:colId xmlns:a16="http://schemas.microsoft.com/office/drawing/2014/main" val="3481390800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399970292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422878401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1045991579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3305644361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235458978"/>
                    </a:ext>
                  </a:extLst>
                </a:gridCol>
                <a:gridCol w="720738">
                  <a:extLst>
                    <a:ext uri="{9D8B030D-6E8A-4147-A177-3AD203B41FA5}">
                      <a16:colId xmlns:a16="http://schemas.microsoft.com/office/drawing/2014/main" val="943763710"/>
                    </a:ext>
                  </a:extLst>
                </a:gridCol>
              </a:tblGrid>
              <a:tr h="37161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99493"/>
                  </a:ext>
                </a:extLst>
              </a:tr>
              <a:tr h="3716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58230"/>
                  </a:ext>
                </a:extLst>
              </a:tr>
              <a:tr h="37161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1912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AAB9D75-1BD4-49D5-AE01-20B847BBEC55}"/>
              </a:ext>
            </a:extLst>
          </p:cNvPr>
          <p:cNvSpPr txBox="1"/>
          <p:nvPr/>
        </p:nvSpPr>
        <p:spPr>
          <a:xfrm>
            <a:off x="277704" y="4484770"/>
            <a:ext cx="1162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Search Term: </a:t>
            </a:r>
            <a:r>
              <a:rPr lang="en-US" sz="1600" u="sng" dirty="0"/>
              <a:t>“#Biden2020” “Donald” OR “Trump” OR “Joe” OR “Biden” OR “Kamala” OR “Harris” OR “Mike” OR “Pence” -RT</a:t>
            </a:r>
          </a:p>
        </p:txBody>
      </p:sp>
    </p:spTree>
    <p:extLst>
      <p:ext uri="{BB962C8B-B14F-4D97-AF65-F5344CB8AC3E}">
        <p14:creationId xmlns:p14="http://schemas.microsoft.com/office/powerpoint/2010/main" val="424913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8D6B-D035-4E62-BF25-89BC11E9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709220-2677-42ED-9161-9B4897CC5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38" y="1975841"/>
            <a:ext cx="11143036" cy="1321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36EE9D-3A5B-4DE9-804E-AD74696E6BDF}"/>
              </a:ext>
            </a:extLst>
          </p:cNvPr>
          <p:cNvSpPr txBox="1"/>
          <p:nvPr/>
        </p:nvSpPr>
        <p:spPr>
          <a:xfrm>
            <a:off x="413238" y="3910148"/>
            <a:ext cx="9531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the highest-order address term is included if mixing is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Counts less than 10 (Marked in red) yield results which cannot be significant</a:t>
            </a:r>
          </a:p>
        </p:txBody>
      </p:sp>
    </p:spTree>
    <p:extLst>
      <p:ext uri="{BB962C8B-B14F-4D97-AF65-F5344CB8AC3E}">
        <p14:creationId xmlns:p14="http://schemas.microsoft.com/office/powerpoint/2010/main" val="160584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A0DE-0CBB-4233-BBB6-DA6DA6E13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173052"/>
            <a:ext cx="10353762" cy="1227909"/>
          </a:xfrm>
        </p:spPr>
        <p:txBody>
          <a:bodyPr/>
          <a:lstStyle/>
          <a:p>
            <a:r>
              <a:rPr lang="en-US" dirty="0"/>
              <a:t>Usage Proportion by Hashtag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82BA786-F3BB-4AEB-966A-9C7FDE066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13" y="1585844"/>
            <a:ext cx="11296927" cy="1559123"/>
          </a:xfr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D7197A8-990F-4647-93C6-82D95C0F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3" y="3329850"/>
            <a:ext cx="11250945" cy="2167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C6D51-F297-4865-91FD-5710C9FF67C7}"/>
              </a:ext>
            </a:extLst>
          </p:cNvPr>
          <p:cNvSpPr txBox="1"/>
          <p:nvPr/>
        </p:nvSpPr>
        <p:spPr>
          <a:xfrm>
            <a:off x="582913" y="5782492"/>
            <a:ext cx="951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2-proportion z-test for significance (α&lt;0.1%). Significant statistics are underlined</a:t>
            </a:r>
          </a:p>
        </p:txBody>
      </p:sp>
    </p:spTree>
    <p:extLst>
      <p:ext uri="{BB962C8B-B14F-4D97-AF65-F5344CB8AC3E}">
        <p14:creationId xmlns:p14="http://schemas.microsoft.com/office/powerpoint/2010/main" val="272687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3D730E3-CD72-4DA9-A064-EFBCDBBF18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682435"/>
              </p:ext>
            </p:extLst>
          </p:nvPr>
        </p:nvGraphicFramePr>
        <p:xfrm>
          <a:off x="647805" y="920229"/>
          <a:ext cx="10896390" cy="5017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9678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4CCD-356F-453C-AE2A-5752E8AB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6422"/>
            <a:ext cx="10353762" cy="1257300"/>
          </a:xfrm>
        </p:spPr>
        <p:txBody>
          <a:bodyPr/>
          <a:lstStyle/>
          <a:p>
            <a:r>
              <a:rPr lang="en-US" dirty="0"/>
              <a:t>Usage Proportion by Person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5AC36-938A-4320-8C52-9203E2757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40" y="1876279"/>
            <a:ext cx="11314580" cy="118782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9BFF0E-AAC9-4478-961B-2BAA48A5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39" y="3651373"/>
            <a:ext cx="11314580" cy="1275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4B793-E643-4D8B-A496-C7F1E539BAEC}"/>
              </a:ext>
            </a:extLst>
          </p:cNvPr>
          <p:cNvSpPr txBox="1"/>
          <p:nvPr/>
        </p:nvSpPr>
        <p:spPr>
          <a:xfrm>
            <a:off x="395639" y="5514054"/>
            <a:ext cx="951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2-proportion z-test for significance (α&lt;0.1%). Significant statistics are underlined</a:t>
            </a:r>
          </a:p>
        </p:txBody>
      </p:sp>
    </p:spTree>
    <p:extLst>
      <p:ext uri="{BB962C8B-B14F-4D97-AF65-F5344CB8AC3E}">
        <p14:creationId xmlns:p14="http://schemas.microsoft.com/office/powerpoint/2010/main" val="81924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D35F877-D510-4097-BA66-9BCFA8754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67439"/>
              </p:ext>
            </p:extLst>
          </p:nvPr>
        </p:nvGraphicFramePr>
        <p:xfrm>
          <a:off x="620539" y="552252"/>
          <a:ext cx="4639438" cy="2876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1779D40-5637-4B16-B86F-8C016FB7CD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446213"/>
              </p:ext>
            </p:extLst>
          </p:nvPr>
        </p:nvGraphicFramePr>
        <p:xfrm>
          <a:off x="5643154" y="552252"/>
          <a:ext cx="4639438" cy="2876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0122B4B-C9FD-4CEC-9E00-029B55D1D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382632"/>
              </p:ext>
            </p:extLst>
          </p:nvPr>
        </p:nvGraphicFramePr>
        <p:xfrm>
          <a:off x="620539" y="3429000"/>
          <a:ext cx="4543644" cy="2876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2C01FE7-D120-46E2-9200-F3BAE9E220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1921945"/>
              </p:ext>
            </p:extLst>
          </p:nvPr>
        </p:nvGraphicFramePr>
        <p:xfrm>
          <a:off x="5643154" y="3429000"/>
          <a:ext cx="4639438" cy="2876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5E05D41-7648-4EA8-8BB8-EE80E30EA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44521"/>
              </p:ext>
            </p:extLst>
          </p:nvPr>
        </p:nvGraphicFramePr>
        <p:xfrm>
          <a:off x="10505441" y="2367280"/>
          <a:ext cx="141659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594">
                  <a:extLst>
                    <a:ext uri="{9D8B030D-6E8A-4147-A177-3AD203B41FA5}">
                      <a16:colId xmlns:a16="http://schemas.microsoft.com/office/drawing/2014/main" val="7843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 Preference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099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24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20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1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3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50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9E21C-95AC-412E-BA0C-2552E39A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51985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{A6EEAD59-D894-4B3E-A3FF-605649323753}tf11665031_win32</Template>
  <TotalTime>351</TotalTime>
  <Words>197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The Use of Address Terms in Twitter Posts in the 2020 Presidential Election</vt:lpstr>
      <vt:lpstr>Methods</vt:lpstr>
      <vt:lpstr>Results</vt:lpstr>
      <vt:lpstr>Usage Proportion by Hashtag</vt:lpstr>
      <vt:lpstr>PowerPoint Presentation</vt:lpstr>
      <vt:lpstr>Usage Proportion by Person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Andrew Van Horn</dc:creator>
  <cp:lastModifiedBy>Andrew Van Horn</cp:lastModifiedBy>
  <cp:revision>15</cp:revision>
  <dcterms:created xsi:type="dcterms:W3CDTF">2020-12-07T21:52:53Z</dcterms:created>
  <dcterms:modified xsi:type="dcterms:W3CDTF">2020-12-08T19:19:27Z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